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81" r:id="rId2"/>
    <p:sldId id="307" r:id="rId3"/>
    <p:sldId id="312" r:id="rId4"/>
    <p:sldId id="262" r:id="rId5"/>
    <p:sldId id="314" r:id="rId6"/>
    <p:sldId id="1827" r:id="rId7"/>
    <p:sldId id="311" r:id="rId8"/>
    <p:sldId id="1803" r:id="rId9"/>
    <p:sldId id="1816" r:id="rId10"/>
    <p:sldId id="270" r:id="rId11"/>
    <p:sldId id="439" r:id="rId12"/>
    <p:sldId id="1819" r:id="rId13"/>
    <p:sldId id="1820" r:id="rId14"/>
    <p:sldId id="1821" r:id="rId15"/>
    <p:sldId id="1822" r:id="rId16"/>
    <p:sldId id="319" r:id="rId17"/>
    <p:sldId id="1825" r:id="rId18"/>
    <p:sldId id="1824" r:id="rId19"/>
    <p:sldId id="1826" r:id="rId20"/>
    <p:sldId id="1818" r:id="rId21"/>
    <p:sldId id="316" r:id="rId22"/>
    <p:sldId id="309" r:id="rId23"/>
    <p:sldId id="308" r:id="rId24"/>
    <p:sldId id="1828" r:id="rId25"/>
    <p:sldId id="263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8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1E34"/>
    <a:srgbClr val="F95169"/>
    <a:srgbClr val="5B9BD5"/>
    <a:srgbClr val="E1E1E1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72" y="54"/>
      </p:cViewPr>
      <p:guideLst>
        <p:guide orient="horz" pos="2160"/>
        <p:guide pos="3840"/>
        <p:guide pos="8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116B1-4834-4C0B-9370-0E1BDB99F589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30D81-D208-4A6B-8096-3CD46280DA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57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1E724-F2A9-4B71-A610-F2B1384C8CB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31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4971729"/>
            <a:ext cx="1697987" cy="14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93" y="5231477"/>
            <a:ext cx="1237730" cy="10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"/>
            <a:ext cx="12192000" cy="68402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93" y="5231477"/>
            <a:ext cx="1237730" cy="10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93" y="5231477"/>
            <a:ext cx="1237730" cy="10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6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8135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93" y="5231477"/>
            <a:ext cx="1237730" cy="10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50" y="3937833"/>
            <a:ext cx="1468515" cy="12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829995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2CBDD2BE-66E9-4D95-BEC2-3AC6B3E418C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88555" y="68627"/>
            <a:ext cx="906356" cy="384000"/>
            <a:chOff x="6912374" y="4813122"/>
            <a:chExt cx="1368320" cy="579722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365C7349-92DA-478B-91F5-426FBBC11DF2}"/>
                </a:ext>
              </a:extLst>
            </p:cNvPr>
            <p:cNvSpPr/>
            <p:nvPr/>
          </p:nvSpPr>
          <p:spPr>
            <a:xfrm>
              <a:off x="6912374" y="4813122"/>
              <a:ext cx="1368320" cy="579722"/>
            </a:xfrm>
            <a:prstGeom prst="rect">
              <a:avLst/>
            </a:prstGeom>
            <a:solidFill>
              <a:srgbClr val="A80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  <p:pic>
          <p:nvPicPr>
            <p:cNvPr id="8" name="Picture 18" descr="Início">
              <a:extLst>
                <a:ext uri="{FF2B5EF4-FFF2-40B4-BE49-F238E27FC236}">
                  <a16:creationId xmlns:a16="http://schemas.microsoft.com/office/drawing/2014/main" id="{7A07C7B9-0681-4E09-ACF1-32BC44AAD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4883908"/>
              <a:ext cx="1152525" cy="43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09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B1C5CC-1321-4602-86E1-919EA0CF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1F9F17D-CA89-478B-90D4-BB53BB32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7BF2-EB6B-4EB6-9F9E-3920E740848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A3B6048-12CD-4DF2-9015-460EC5E8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92344B-36A5-43BF-AAB0-01977A7E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9B97-6447-45C2-8604-D44BFE0551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26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7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vimeo.com/60561028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FFB057-13EF-4D65-8368-5D09B709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B3B87A6-2E10-4723-9294-F631E290D485}"/>
              </a:ext>
            </a:extLst>
          </p:cNvPr>
          <p:cNvSpPr/>
          <p:nvPr/>
        </p:nvSpPr>
        <p:spPr>
          <a:xfrm>
            <a:off x="827174" y="2565116"/>
            <a:ext cx="5971192" cy="3477875"/>
          </a:xfrm>
          <a:prstGeom prst="rect">
            <a:avLst/>
          </a:prstGeom>
          <a:solidFill>
            <a:srgbClr val="A41E34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0B4F4EF-F123-43EC-92D6-8A445DFE2F6C}"/>
              </a:ext>
            </a:extLst>
          </p:cNvPr>
          <p:cNvSpPr/>
          <p:nvPr/>
        </p:nvSpPr>
        <p:spPr>
          <a:xfrm>
            <a:off x="2757054" y="2175163"/>
            <a:ext cx="7135091" cy="1607127"/>
          </a:xfrm>
          <a:prstGeom prst="rect">
            <a:avLst/>
          </a:prstGeom>
          <a:solidFill>
            <a:srgbClr val="A41E34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Desafio de Planejamento Criativo – A Villa agora é “A MARAVILHOSA”</a:t>
            </a:r>
          </a:p>
        </p:txBody>
      </p:sp>
    </p:spTree>
    <p:extLst>
      <p:ext uri="{BB962C8B-B14F-4D97-AF65-F5344CB8AC3E}">
        <p14:creationId xmlns:p14="http://schemas.microsoft.com/office/powerpoint/2010/main" val="3448636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284D2C98-4BA7-42B2-AFD0-AFF09A22077B}"/>
              </a:ext>
            </a:extLst>
          </p:cNvPr>
          <p:cNvSpPr/>
          <p:nvPr/>
        </p:nvSpPr>
        <p:spPr>
          <a:xfrm>
            <a:off x="-119588" y="0"/>
            <a:ext cx="12311588" cy="6858000"/>
          </a:xfrm>
          <a:prstGeom prst="rect">
            <a:avLst/>
          </a:prstGeom>
          <a:solidFill>
            <a:srgbClr val="A41E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4" name="ben-blennerhassett-ZXfUUM_LR0k-unsplash.jpeg" descr="ben-blennerhassett-ZXfUUM_LR0k-unsplash.jpeg"/>
          <p:cNvPicPr>
            <a:picLocks noChangeAspect="1"/>
          </p:cNvPicPr>
          <p:nvPr/>
        </p:nvPicPr>
        <p:blipFill>
          <a:blip r:embed="rId2">
            <a:alphaModFix amt="75891"/>
            <a:extLst/>
          </a:blip>
          <a:srcRect t="1002" b="7755"/>
          <a:stretch>
            <a:fillRect/>
          </a:stretch>
        </p:blipFill>
        <p:spPr>
          <a:xfrm>
            <a:off x="3639569" y="377825"/>
            <a:ext cx="4419601" cy="610235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Rectangle"/>
          <p:cNvSpPr/>
          <p:nvPr/>
        </p:nvSpPr>
        <p:spPr>
          <a:xfrm>
            <a:off x="3639569" y="377825"/>
            <a:ext cx="4419601" cy="6102350"/>
          </a:xfrm>
          <a:prstGeom prst="rect">
            <a:avLst/>
          </a:prstGeom>
          <a:solidFill>
            <a:srgbClr val="972C37">
              <a:alpha val="30111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" name="90%"/>
          <p:cNvSpPr txBox="1"/>
          <p:nvPr/>
        </p:nvSpPr>
        <p:spPr>
          <a:xfrm>
            <a:off x="8226369" y="1259157"/>
            <a:ext cx="6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defRPr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sz="4000" dirty="0"/>
          </a:p>
        </p:txBody>
      </p:sp>
      <p:sp>
        <p:nvSpPr>
          <p:cNvPr id="289" name="CaixaDeTexto 4"/>
          <p:cNvSpPr txBox="1"/>
          <p:nvPr/>
        </p:nvSpPr>
        <p:spPr>
          <a:xfrm>
            <a:off x="262236" y="1259157"/>
            <a:ext cx="447896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6800" i="1">
                <a:solidFill>
                  <a:srgbClr val="FFFFFF"/>
                </a:solidFill>
              </a:defRPr>
            </a:lvl1pPr>
          </a:lstStyle>
          <a:p>
            <a:r>
              <a:rPr lang="pt-BR" sz="5400" dirty="0"/>
              <a:t>A Campanha !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Fonte: Dados internos ESPM"/>
          <p:cNvSpPr txBox="1"/>
          <p:nvPr/>
        </p:nvSpPr>
        <p:spPr>
          <a:xfrm>
            <a:off x="441868" y="6483267"/>
            <a:ext cx="1336904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defRPr sz="16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00"/>
              <a:t>Fonte: Dados internos ESPM</a:t>
            </a:r>
          </a:p>
        </p:txBody>
      </p:sp>
      <p:sp>
        <p:nvSpPr>
          <p:cNvPr id="770" name="CaixaDeTexto 4"/>
          <p:cNvSpPr txBox="1"/>
          <p:nvPr/>
        </p:nvSpPr>
        <p:spPr>
          <a:xfrm>
            <a:off x="919952" y="4239398"/>
            <a:ext cx="1760426" cy="96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Estrutura</a:t>
            </a:r>
          </a:p>
          <a:p>
            <a:pPr>
              <a:defRPr sz="2500" b="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Estrutura física e de equipamentos de excelência.</a:t>
            </a:r>
          </a:p>
        </p:txBody>
      </p:sp>
      <p:sp>
        <p:nvSpPr>
          <p:cNvPr id="771" name="CaixaDeTexto 4"/>
          <p:cNvSpPr txBox="1"/>
          <p:nvPr/>
        </p:nvSpPr>
        <p:spPr>
          <a:xfrm>
            <a:off x="3067869" y="4268725"/>
            <a:ext cx="1760426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História</a:t>
            </a:r>
          </a:p>
          <a:p>
            <a:pPr>
              <a:defRPr sz="2500" b="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Surgiu do MASP (epicentro do pensamento crítico e artístico).</a:t>
            </a:r>
          </a:p>
        </p:txBody>
      </p:sp>
      <p:sp>
        <p:nvSpPr>
          <p:cNvPr id="772" name="CaixaDeTexto 4"/>
          <p:cNvSpPr txBox="1"/>
          <p:nvPr/>
        </p:nvSpPr>
        <p:spPr>
          <a:xfrm>
            <a:off x="919953" y="2857500"/>
            <a:ext cx="1760425" cy="96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Tradição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70 anos inovando, criando e desafiando 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o status quo.</a:t>
            </a:r>
          </a:p>
        </p:txBody>
      </p:sp>
      <p:sp>
        <p:nvSpPr>
          <p:cNvPr id="773" name="CaixaDeTexto 4"/>
          <p:cNvSpPr txBox="1"/>
          <p:nvPr/>
        </p:nvSpPr>
        <p:spPr>
          <a:xfrm>
            <a:off x="3067870" y="2857500"/>
            <a:ext cx="1760425" cy="96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Inovação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Preparando alunos 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para inovar mercados 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e negócios.</a:t>
            </a:r>
          </a:p>
        </p:txBody>
      </p:sp>
      <p:sp>
        <p:nvSpPr>
          <p:cNvPr id="774" name="CaixaDeTexto 4"/>
          <p:cNvSpPr txBox="1"/>
          <p:nvPr/>
        </p:nvSpPr>
        <p:spPr>
          <a:xfrm>
            <a:off x="5215787" y="2857500"/>
            <a:ext cx="176042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Mercado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Mindset inovador para transformar mercados.</a:t>
            </a:r>
          </a:p>
        </p:txBody>
      </p:sp>
      <p:sp>
        <p:nvSpPr>
          <p:cNvPr id="775" name="CaixaDeTexto 4"/>
          <p:cNvSpPr txBox="1"/>
          <p:nvPr/>
        </p:nvSpPr>
        <p:spPr>
          <a:xfrm>
            <a:off x="7363704" y="2857500"/>
            <a:ext cx="1760426" cy="96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Futuro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Cursos que preparam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os profissionais para 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o futuro da sua carreira.</a:t>
            </a:r>
          </a:p>
        </p:txBody>
      </p:sp>
      <p:sp>
        <p:nvSpPr>
          <p:cNvPr id="776" name="CaixaDeTexto 4"/>
          <p:cNvSpPr txBox="1"/>
          <p:nvPr/>
        </p:nvSpPr>
        <p:spPr>
          <a:xfrm>
            <a:off x="9511622" y="2857500"/>
            <a:ext cx="1760426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Excelência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Plano que coloca </a:t>
            </a:r>
          </a:p>
          <a:p>
            <a:pPr>
              <a:defRPr sz="2500" b="0">
                <a:solidFill>
                  <a:srgbClr val="9C2C3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o aluno no centro, desenvolvendo diferentes skills.</a:t>
            </a:r>
          </a:p>
        </p:txBody>
      </p:sp>
      <p:sp>
        <p:nvSpPr>
          <p:cNvPr id="777" name="CaixaDeTexto 4"/>
          <p:cNvSpPr txBox="1"/>
          <p:nvPr/>
        </p:nvSpPr>
        <p:spPr>
          <a:xfrm>
            <a:off x="550188" y="449166"/>
            <a:ext cx="6172974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6000" i="1">
                <a:solidFill>
                  <a:srgbClr val="9C2C3A"/>
                </a:solidFill>
              </a:defRPr>
            </a:pPr>
            <a:r>
              <a:rPr sz="3000"/>
              <a:t>Reason to Believe | </a:t>
            </a:r>
            <a:br>
              <a:rPr sz="3000"/>
            </a:br>
            <a:r>
              <a:rPr sz="3000">
                <a:latin typeface="Helvetica Neue Thin"/>
                <a:ea typeface="Helvetica Neue Thin"/>
                <a:cs typeface="Helvetica Neue Thin"/>
                <a:sym typeface="Helvetica Neue Thin"/>
              </a:rPr>
              <a:t>O que só a ESPM oferece?</a:t>
            </a:r>
          </a:p>
        </p:txBody>
      </p:sp>
      <p:sp>
        <p:nvSpPr>
          <p:cNvPr id="778" name="CaixaDeTexto 4"/>
          <p:cNvSpPr txBox="1"/>
          <p:nvPr/>
        </p:nvSpPr>
        <p:spPr>
          <a:xfrm>
            <a:off x="5215787" y="4268725"/>
            <a:ext cx="1760426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50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Plano diretor acadêmico</a:t>
            </a:r>
          </a:p>
          <a:p>
            <a:pPr>
              <a:defRPr sz="2500" b="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50"/>
          </a:p>
          <a:p>
            <a:pPr>
              <a:defRPr sz="2500" b="0">
                <a:solidFill>
                  <a:srgbClr val="D238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250"/>
              <a:t>Fortaleza que direciona os avanços, as inovações e melhores metodologias e estruturas para ESPM.</a:t>
            </a:r>
          </a:p>
        </p:txBody>
      </p:sp>
    </p:spTree>
    <p:extLst>
      <p:ext uri="{BB962C8B-B14F-4D97-AF65-F5344CB8AC3E}">
        <p14:creationId xmlns:p14="http://schemas.microsoft.com/office/powerpoint/2010/main" val="27835109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7404058C-23AD-49A7-B8C3-FE3529582F28}"/>
              </a:ext>
            </a:extLst>
          </p:cNvPr>
          <p:cNvSpPr/>
          <p:nvPr/>
        </p:nvSpPr>
        <p:spPr>
          <a:xfrm>
            <a:off x="0" y="13252"/>
            <a:ext cx="12288982" cy="7245927"/>
          </a:xfrm>
          <a:prstGeom prst="rect">
            <a:avLst/>
          </a:prstGeom>
          <a:solidFill>
            <a:srgbClr val="A41E3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813" name="CaixaDeTexto 4"/>
          <p:cNvSpPr txBox="1"/>
          <p:nvPr/>
        </p:nvSpPr>
        <p:spPr>
          <a:xfrm>
            <a:off x="1375249" y="2094651"/>
            <a:ext cx="4346430" cy="273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6000" b="0" i="1" spc="119">
                <a:solidFill>
                  <a:srgbClr val="B43345"/>
                </a:solidFill>
              </a:defRPr>
            </a:pPr>
            <a:r>
              <a:rPr sz="3000" dirty="0" err="1">
                <a:solidFill>
                  <a:schemeClr val="bg1"/>
                </a:solidFill>
              </a:rPr>
              <a:t>Precisamos</a:t>
            </a:r>
            <a:r>
              <a:rPr sz="3000" dirty="0">
                <a:solidFill>
                  <a:schemeClr val="bg1"/>
                </a:solidFill>
              </a:rPr>
              <a:t> romper com o status quo da </a:t>
            </a:r>
            <a:r>
              <a:rPr sz="3000" dirty="0" err="1">
                <a:solidFill>
                  <a:schemeClr val="bg1"/>
                </a:solidFill>
              </a:rPr>
              <a:t>categoria</a:t>
            </a:r>
            <a:endParaRPr sz="3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6000" b="0" i="1" spc="119">
                <a:solidFill>
                  <a:srgbClr val="B43345"/>
                </a:solidFill>
              </a:defRPr>
            </a:pPr>
            <a:r>
              <a:rPr sz="3000" dirty="0" err="1">
                <a:solidFill>
                  <a:schemeClr val="bg1"/>
                </a:solidFill>
              </a:rPr>
              <a:t>Em</a:t>
            </a:r>
            <a:r>
              <a:rPr sz="3000" dirty="0">
                <a:solidFill>
                  <a:schemeClr val="bg1"/>
                </a:solidFill>
              </a:rPr>
              <a:t> </a:t>
            </a:r>
            <a:r>
              <a:rPr sz="3000" dirty="0" err="1">
                <a:solidFill>
                  <a:schemeClr val="bg1"/>
                </a:solidFill>
              </a:rPr>
              <a:t>linguagem</a:t>
            </a:r>
            <a:endParaRPr sz="3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6000" b="0" i="1" spc="119">
                <a:solidFill>
                  <a:srgbClr val="B43345"/>
                </a:solidFill>
              </a:defRPr>
            </a:pPr>
            <a:r>
              <a:rPr sz="3000" dirty="0" err="1">
                <a:solidFill>
                  <a:schemeClr val="bg1"/>
                </a:solidFill>
              </a:rPr>
              <a:t>Em</a:t>
            </a:r>
            <a:r>
              <a:rPr sz="3000" dirty="0">
                <a:solidFill>
                  <a:schemeClr val="bg1"/>
                </a:solidFill>
              </a:rPr>
              <a:t> visual</a:t>
            </a:r>
          </a:p>
          <a:p>
            <a:pPr>
              <a:lnSpc>
                <a:spcPct val="120000"/>
              </a:lnSpc>
              <a:defRPr sz="6000" b="0" i="1" spc="119">
                <a:solidFill>
                  <a:srgbClr val="B43345"/>
                </a:solidFill>
              </a:defRPr>
            </a:pPr>
            <a:r>
              <a:rPr sz="3000" dirty="0" err="1">
                <a:solidFill>
                  <a:schemeClr val="bg1"/>
                </a:solidFill>
              </a:rPr>
              <a:t>Em</a:t>
            </a:r>
            <a:r>
              <a:rPr sz="3000" dirty="0">
                <a:solidFill>
                  <a:schemeClr val="bg1"/>
                </a:solidFill>
              </a:rPr>
              <a:t> </a:t>
            </a:r>
            <a:r>
              <a:rPr sz="3000" dirty="0" err="1">
                <a:solidFill>
                  <a:schemeClr val="bg1"/>
                </a:solidFill>
              </a:rPr>
              <a:t>abordagem</a:t>
            </a:r>
            <a:endParaRPr sz="3000" dirty="0">
              <a:solidFill>
                <a:schemeClr val="bg1"/>
              </a:solidFill>
            </a:endParaRPr>
          </a:p>
        </p:txBody>
      </p:sp>
      <p:grpSp>
        <p:nvGrpSpPr>
          <p:cNvPr id="816" name="Group"/>
          <p:cNvGrpSpPr/>
          <p:nvPr/>
        </p:nvGrpSpPr>
        <p:grpSpPr>
          <a:xfrm>
            <a:off x="5909353" y="3332071"/>
            <a:ext cx="492832" cy="205792"/>
            <a:chOff x="0" y="0"/>
            <a:chExt cx="985662" cy="411583"/>
          </a:xfrm>
        </p:grpSpPr>
        <p:sp>
          <p:nvSpPr>
            <p:cNvPr id="814" name="Line"/>
            <p:cNvSpPr/>
            <p:nvPr/>
          </p:nvSpPr>
          <p:spPr>
            <a:xfrm>
              <a:off x="0" y="411583"/>
              <a:ext cx="985663" cy="1"/>
            </a:xfrm>
            <a:prstGeom prst="line">
              <a:avLst/>
            </a:prstGeom>
            <a:noFill/>
            <a:ln w="76200" cap="flat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15" name="Line"/>
            <p:cNvSpPr/>
            <p:nvPr/>
          </p:nvSpPr>
          <p:spPr>
            <a:xfrm>
              <a:off x="0" y="0"/>
              <a:ext cx="985663" cy="0"/>
            </a:xfrm>
            <a:prstGeom prst="line">
              <a:avLst/>
            </a:prstGeom>
            <a:noFill/>
            <a:ln w="76200" cap="flat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>
                <a:defRPr sz="3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817" name="CaixaDeTexto 4"/>
          <p:cNvSpPr txBox="1"/>
          <p:nvPr/>
        </p:nvSpPr>
        <p:spPr>
          <a:xfrm>
            <a:off x="7255349" y="3208717"/>
            <a:ext cx="3395574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20000"/>
              </a:lnSpc>
              <a:defRPr sz="6000" b="0" i="1" spc="180">
                <a:solidFill>
                  <a:srgbClr val="9C2C3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3000" dirty="0">
                <a:solidFill>
                  <a:schemeClr val="bg1"/>
                </a:solidFill>
              </a:rPr>
              <a:t>ATITUDE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C681ADA-BDE0-4FAB-BDFD-1C31F970BC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1E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4" name="o inusitado em constante movimento"/>
          <p:cNvSpPr txBox="1"/>
          <p:nvPr/>
        </p:nvSpPr>
        <p:spPr>
          <a:xfrm>
            <a:off x="3025460" y="2686719"/>
            <a:ext cx="6141081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>
              <a:lnSpc>
                <a:spcPct val="90000"/>
              </a:lnSpc>
              <a:defRPr sz="9000" b="0">
                <a:solidFill>
                  <a:srgbClr val="FFFFFF"/>
                </a:solidFill>
              </a:defRPr>
            </a:pPr>
            <a:r>
              <a:rPr sz="4500">
                <a:latin typeface="Helvetica Neue Thin"/>
                <a:ea typeface="Helvetica Neue Thin"/>
                <a:cs typeface="Helvetica Neue Thin"/>
                <a:sym typeface="Helvetica Neue Thin"/>
              </a:rPr>
              <a:t>o </a:t>
            </a:r>
            <a:r>
              <a:rPr sz="4500" b="1"/>
              <a:t>inusitado</a:t>
            </a:r>
            <a:r>
              <a:rPr sz="4500"/>
              <a:t> </a:t>
            </a:r>
            <a:r>
              <a:rPr sz="4500">
                <a:latin typeface="Helvetica Neue Thin"/>
                <a:ea typeface="Helvetica Neue Thin"/>
                <a:cs typeface="Helvetica Neue Thin"/>
                <a:sym typeface="Helvetica Neue Thin"/>
              </a:rPr>
              <a:t>em </a:t>
            </a:r>
            <a:r>
              <a:rPr sz="4500" b="1"/>
              <a:t>constante</a:t>
            </a:r>
            <a:r>
              <a:rPr sz="4500"/>
              <a:t> </a:t>
            </a:r>
            <a:r>
              <a:rPr sz="4500" b="1"/>
              <a:t>movimento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18337FC-676C-471F-B1FA-9AB23386D2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1E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6" name="o inusitado em constante movimento"/>
          <p:cNvSpPr txBox="1"/>
          <p:nvPr/>
        </p:nvSpPr>
        <p:spPr>
          <a:xfrm>
            <a:off x="3025460" y="2686719"/>
            <a:ext cx="6141081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>
              <a:lnSpc>
                <a:spcPct val="90000"/>
              </a:lnSpc>
              <a:defRPr sz="9000" b="0">
                <a:solidFill>
                  <a:srgbClr val="FFFFFF"/>
                </a:solidFill>
              </a:defRPr>
            </a:pPr>
            <a:r>
              <a:rPr sz="45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o </a:t>
            </a:r>
            <a:r>
              <a:rPr sz="4500" b="1" dirty="0" err="1"/>
              <a:t>inusitado</a:t>
            </a:r>
            <a:r>
              <a:rPr sz="4500" dirty="0"/>
              <a:t> </a:t>
            </a:r>
            <a:r>
              <a:rPr sz="45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em</a:t>
            </a:r>
            <a:r>
              <a:rPr sz="4500" dirty="0">
                <a:latin typeface="Helvetica Neue Thin"/>
                <a:ea typeface="Helvetica Neue Thin"/>
                <a:cs typeface="Helvetica Neue Thin"/>
                <a:sym typeface="Helvetica Neue Thin"/>
              </a:rPr>
              <a:t> </a:t>
            </a:r>
            <a:r>
              <a:rPr sz="4500" b="1" dirty="0" err="1"/>
              <a:t>constante</a:t>
            </a:r>
            <a:r>
              <a:rPr sz="4500" dirty="0"/>
              <a:t> </a:t>
            </a:r>
            <a:r>
              <a:rPr sz="4500" b="1" dirty="0" err="1"/>
              <a:t>movimento</a:t>
            </a:r>
            <a:endParaRPr sz="4500" b="1" dirty="0"/>
          </a:p>
        </p:txBody>
      </p:sp>
      <p:sp>
        <p:nvSpPr>
          <p:cNvPr id="837" name="CaixaDeTexto 4"/>
          <p:cNvSpPr txBox="1"/>
          <p:nvPr/>
        </p:nvSpPr>
        <p:spPr>
          <a:xfrm>
            <a:off x="3402780" y="4489786"/>
            <a:ext cx="5386441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lnSpc>
                <a:spcPct val="120000"/>
              </a:lnSpc>
              <a:defRPr sz="6000" b="0" i="1" spc="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3000"/>
              <a:t>Como refletir em ATITUDE?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D29942A-C563-4B96-9A63-24CFB170F5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1E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9" name="o inusitado em constante movimento"/>
          <p:cNvSpPr txBox="1"/>
          <p:nvPr/>
        </p:nvSpPr>
        <p:spPr>
          <a:xfrm>
            <a:off x="3025460" y="2441221"/>
            <a:ext cx="6141081" cy="121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>
              <a:lnSpc>
                <a:spcPct val="80000"/>
              </a:lnSpc>
              <a:defRPr sz="9000" b="0">
                <a:solidFill>
                  <a:srgbClr val="FFFFFF"/>
                </a:solidFill>
              </a:defRPr>
            </a:pPr>
            <a:r>
              <a:rPr sz="4500">
                <a:latin typeface="Helvetica Neue Thin"/>
                <a:ea typeface="Helvetica Neue Thin"/>
                <a:cs typeface="Helvetica Neue Thin"/>
                <a:sym typeface="Helvetica Neue Thin"/>
              </a:rPr>
              <a:t>o </a:t>
            </a:r>
            <a:r>
              <a:rPr sz="4500" b="1"/>
              <a:t>inusitado</a:t>
            </a:r>
            <a:r>
              <a:rPr sz="4500"/>
              <a:t> </a:t>
            </a:r>
            <a:r>
              <a:rPr sz="4500">
                <a:latin typeface="Helvetica Neue Thin"/>
                <a:ea typeface="Helvetica Neue Thin"/>
                <a:cs typeface="Helvetica Neue Thin"/>
                <a:sym typeface="Helvetica Neue Thin"/>
              </a:rPr>
              <a:t>em </a:t>
            </a:r>
            <a:r>
              <a:rPr sz="4500" b="1"/>
              <a:t>constante</a:t>
            </a:r>
            <a:r>
              <a:rPr sz="4500"/>
              <a:t> </a:t>
            </a:r>
            <a:r>
              <a:rPr sz="4500" b="1"/>
              <a:t>movimento</a:t>
            </a:r>
          </a:p>
        </p:txBody>
      </p:sp>
      <p:sp>
        <p:nvSpPr>
          <p:cNvPr id="840" name="CaixaDeTexto 4"/>
          <p:cNvSpPr txBox="1"/>
          <p:nvPr/>
        </p:nvSpPr>
        <p:spPr>
          <a:xfrm>
            <a:off x="5512597" y="648318"/>
            <a:ext cx="4141625" cy="749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defRPr b="0" spc="9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900"/>
              <a:t>Ser inusitado nas angústias do mundo </a:t>
            </a:r>
            <a:br>
              <a:rPr sz="900"/>
            </a:br>
            <a:r>
              <a:rPr sz="900" b="1">
                <a:latin typeface="Helvetica Neue"/>
                <a:ea typeface="Helvetica Neue"/>
                <a:cs typeface="Helvetica Neue"/>
                <a:sym typeface="Helvetica Neue"/>
              </a:rPr>
              <a:t>significa não se contentar com rótulos </a:t>
            </a:r>
            <a:br>
              <a:rPr sz="900" b="1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900" b="1">
                <a:latin typeface="Helvetica Neue"/>
                <a:ea typeface="Helvetica Neue"/>
                <a:cs typeface="Helvetica Neue"/>
                <a:sym typeface="Helvetica Neue"/>
              </a:rPr>
              <a:t>e promessas esvaziadas</a:t>
            </a:r>
            <a:r>
              <a:rPr sz="900"/>
              <a:t>, se quer viver </a:t>
            </a:r>
            <a:br>
              <a:rPr sz="900"/>
            </a:br>
            <a:r>
              <a:rPr sz="900"/>
              <a:t>e experimentar a vida e algo diferente </a:t>
            </a:r>
            <a:br>
              <a:rPr sz="900"/>
            </a:br>
            <a:r>
              <a:rPr sz="900"/>
              <a:t>toda semana.</a:t>
            </a:r>
          </a:p>
        </p:txBody>
      </p:sp>
      <p:sp>
        <p:nvSpPr>
          <p:cNvPr id="841" name="CaixaDeTexto 4"/>
          <p:cNvSpPr txBox="1"/>
          <p:nvPr/>
        </p:nvSpPr>
        <p:spPr>
          <a:xfrm>
            <a:off x="2416825" y="4682383"/>
            <a:ext cx="2928811" cy="44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10000"/>
              </a:lnSpc>
              <a:defRPr b="0" spc="59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900"/>
              <a:t>Não só acompanhar as mudanças do mundo, mas fazer acontecer, ser agente delas através de como se prepara os seus alunos.</a:t>
            </a:r>
          </a:p>
        </p:txBody>
      </p:sp>
      <p:sp>
        <p:nvSpPr>
          <p:cNvPr id="842" name="CaixaDeTexto 4"/>
          <p:cNvSpPr txBox="1"/>
          <p:nvPr/>
        </p:nvSpPr>
        <p:spPr>
          <a:xfrm>
            <a:off x="6957247" y="3863699"/>
            <a:ext cx="3008584" cy="140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lnSpc>
                <a:spcPct val="110000"/>
              </a:lnSpc>
              <a:defRPr b="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900"/>
              <a:t>como é a atitude ESPM?</a:t>
            </a:r>
          </a:p>
        </p:txBody>
      </p:sp>
      <p:sp>
        <p:nvSpPr>
          <p:cNvPr id="843" name="Line"/>
          <p:cNvSpPr/>
          <p:nvPr/>
        </p:nvSpPr>
        <p:spPr>
          <a:xfrm>
            <a:off x="3881230" y="3863699"/>
            <a:ext cx="1" cy="74311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844" name="Line"/>
          <p:cNvSpPr/>
          <p:nvPr/>
        </p:nvSpPr>
        <p:spPr>
          <a:xfrm flipV="1">
            <a:off x="5534038" y="2025847"/>
            <a:ext cx="1" cy="52042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0B02C7D-788C-461A-9168-1A643D505170}"/>
              </a:ext>
            </a:extLst>
          </p:cNvPr>
          <p:cNvSpPr/>
          <p:nvPr/>
        </p:nvSpPr>
        <p:spPr>
          <a:xfrm>
            <a:off x="0" y="13252"/>
            <a:ext cx="12288982" cy="7245927"/>
          </a:xfrm>
          <a:prstGeom prst="rect">
            <a:avLst/>
          </a:prstGeom>
          <a:solidFill>
            <a:srgbClr val="A41E3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pic>
        <p:nvPicPr>
          <p:cNvPr id="867" name="chester-wade-EXSOPkWfnIk-unsplash.jpeg" descr="chester-wade-EXSOPkWfnIk-unsplash.jpeg"/>
          <p:cNvPicPr>
            <a:picLocks noChangeAspect="1"/>
          </p:cNvPicPr>
          <p:nvPr/>
        </p:nvPicPr>
        <p:blipFill>
          <a:blip r:embed="rId2">
            <a:alphaModFix amt="20023"/>
            <a:extLst/>
          </a:blip>
          <a:srcRect/>
          <a:stretch>
            <a:fillRect/>
          </a:stretch>
        </p:blipFill>
        <p:spPr>
          <a:xfrm>
            <a:off x="0" y="-1"/>
            <a:ext cx="12192000" cy="81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CaixaDeTexto 1"/>
          <p:cNvSpPr txBox="1"/>
          <p:nvPr/>
        </p:nvSpPr>
        <p:spPr>
          <a:xfrm>
            <a:off x="2179374" y="2746342"/>
            <a:ext cx="7671399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>
              <a:defRPr sz="5000" b="0" spc="5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500" dirty="0" err="1"/>
              <a:t>Não</a:t>
            </a:r>
            <a:r>
              <a:rPr sz="2500" dirty="0"/>
              <a:t> é </a:t>
            </a:r>
            <a:r>
              <a:rPr sz="2500" dirty="0" err="1"/>
              <a:t>sobre</a:t>
            </a:r>
            <a:r>
              <a:rPr sz="2500" dirty="0"/>
              <a:t> ser</a:t>
            </a:r>
            <a:r>
              <a:rPr sz="25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sz="2500" b="1" dirty="0" err="1">
                <a:latin typeface="Helvetica Neue"/>
                <a:ea typeface="Helvetica Neue"/>
                <a:cs typeface="Helvetica Neue"/>
                <a:sym typeface="Helvetica Neue"/>
              </a:rPr>
              <a:t>inusitado</a:t>
            </a:r>
            <a:r>
              <a:rPr sz="2500" dirty="0"/>
              <a:t> e </a:t>
            </a:r>
            <a:r>
              <a:rPr sz="2500" dirty="0" err="1"/>
              <a:t>parecer</a:t>
            </a:r>
            <a:r>
              <a:rPr sz="2500" dirty="0"/>
              <a:t> ser </a:t>
            </a:r>
            <a:r>
              <a:rPr sz="2500" dirty="0" err="1"/>
              <a:t>diferente</a:t>
            </a:r>
            <a:r>
              <a:rPr lang="pt-BR" sz="2500" dirty="0"/>
              <a:t>.</a:t>
            </a:r>
            <a:r>
              <a:rPr sz="2500" dirty="0"/>
              <a:t> </a:t>
            </a:r>
          </a:p>
          <a:p>
            <a:pPr>
              <a:defRPr sz="5000" b="0" spc="5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pt-BR" sz="2500" dirty="0"/>
              <a:t>A </a:t>
            </a:r>
            <a:r>
              <a:rPr sz="2500" dirty="0" err="1"/>
              <a:t>questão</a:t>
            </a:r>
            <a:r>
              <a:rPr sz="2500" dirty="0"/>
              <a:t> é </a:t>
            </a:r>
            <a:r>
              <a:rPr sz="2500" dirty="0" err="1"/>
              <a:t>sobre</a:t>
            </a:r>
            <a:r>
              <a:rPr sz="2500" dirty="0"/>
              <a:t> </a:t>
            </a:r>
            <a:r>
              <a:rPr sz="2500" dirty="0" err="1"/>
              <a:t>viver</a:t>
            </a:r>
            <a:r>
              <a:rPr sz="2500" dirty="0"/>
              <a:t> </a:t>
            </a:r>
            <a:r>
              <a:rPr sz="2500" dirty="0" err="1"/>
              <a:t>fazendo</a:t>
            </a:r>
            <a:r>
              <a:rPr sz="2500" dirty="0"/>
              <a:t> a </a:t>
            </a:r>
            <a:r>
              <a:rPr sz="2500" dirty="0" err="1"/>
              <a:t>diferença</a:t>
            </a:r>
            <a:r>
              <a:rPr sz="2500" dirty="0"/>
              <a:t> </a:t>
            </a:r>
            <a:r>
              <a:rPr sz="2500" dirty="0" err="1"/>
              <a:t>sempre</a:t>
            </a:r>
            <a:endParaRPr sz="2500" dirty="0"/>
          </a:p>
        </p:txBody>
      </p:sp>
      <p:sp>
        <p:nvSpPr>
          <p:cNvPr id="869" name="INSIGHT DE COMUNICAÇÃO"/>
          <p:cNvSpPr txBox="1"/>
          <p:nvPr/>
        </p:nvSpPr>
        <p:spPr>
          <a:xfrm>
            <a:off x="2204594" y="1087413"/>
            <a:ext cx="7507700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10000" b="0" spc="5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5000"/>
              <a:t>INSIGHT DE COMUNICAÇÃO</a:t>
            </a:r>
          </a:p>
        </p:txBody>
      </p:sp>
      <p:sp>
        <p:nvSpPr>
          <p:cNvPr id="870" name="(atitude)"/>
          <p:cNvSpPr txBox="1"/>
          <p:nvPr/>
        </p:nvSpPr>
        <p:spPr>
          <a:xfrm>
            <a:off x="5232055" y="3434551"/>
            <a:ext cx="1444819" cy="563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/>
          <a:p>
            <a:pPr>
              <a:lnSpc>
                <a:spcPts val="4000"/>
              </a:lnSpc>
              <a:defRPr sz="5100" b="0">
                <a:solidFill>
                  <a:srgbClr val="FFFFFF"/>
                </a:solidFill>
              </a:defRPr>
            </a:pPr>
            <a:r>
              <a:rPr sz="2550" b="1"/>
              <a:t>(atitude)</a:t>
            </a:r>
            <a:r>
              <a:rPr sz="2550"/>
              <a:t> </a:t>
            </a:r>
          </a:p>
        </p:txBody>
      </p:sp>
      <p:sp>
        <p:nvSpPr>
          <p:cNvPr id="871" name="(constante)."/>
          <p:cNvSpPr txBox="1"/>
          <p:nvPr/>
        </p:nvSpPr>
        <p:spPr>
          <a:xfrm>
            <a:off x="7362149" y="3434551"/>
            <a:ext cx="1807482" cy="94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ts val="8000"/>
              </a:lnSpc>
              <a:defRPr sz="5100">
                <a:solidFill>
                  <a:srgbClr val="FFFFFF"/>
                </a:solidFill>
              </a:defRPr>
            </a:lvl1pPr>
          </a:lstStyle>
          <a:p>
            <a:pPr>
              <a:defRPr b="0"/>
            </a:pPr>
            <a:r>
              <a:rPr sz="2550" b="1"/>
              <a:t>(constante).</a:t>
            </a:r>
          </a:p>
        </p:txBody>
      </p:sp>
      <p:sp>
        <p:nvSpPr>
          <p:cNvPr id="872" name="Bem-vinda à ESPM, onde ser, fazer e realizar se encontram."/>
          <p:cNvSpPr txBox="1"/>
          <p:nvPr/>
        </p:nvSpPr>
        <p:spPr>
          <a:xfrm>
            <a:off x="2407984" y="5144324"/>
            <a:ext cx="7100919" cy="80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algn="l" defTabSz="1828800">
              <a:lnSpc>
                <a:spcPct val="120000"/>
              </a:lnSpc>
              <a:defRPr sz="4000" spc="79">
                <a:solidFill>
                  <a:srgbClr val="FFFFFF"/>
                </a:solidFill>
              </a:defRPr>
            </a:lvl1pPr>
          </a:lstStyle>
          <a:p>
            <a:pPr algn="ctr"/>
            <a:r>
              <a:rPr sz="2000" b="1" dirty="0"/>
              <a:t>Bem-</a:t>
            </a:r>
            <a:r>
              <a:rPr sz="2000" b="1" dirty="0" err="1"/>
              <a:t>vind</a:t>
            </a:r>
            <a:r>
              <a:rPr lang="pt-BR" sz="2000" b="1" dirty="0"/>
              <a:t>a, bem-vindo</a:t>
            </a:r>
            <a:r>
              <a:rPr sz="2000" b="1" dirty="0"/>
              <a:t> à ESPM</a:t>
            </a:r>
            <a:r>
              <a:rPr lang="pt-BR" sz="2000" b="1" dirty="0"/>
              <a:t>:</a:t>
            </a:r>
          </a:p>
          <a:p>
            <a:pPr algn="ctr"/>
            <a:r>
              <a:rPr sz="2000" b="1" dirty="0" err="1"/>
              <a:t>onde</a:t>
            </a:r>
            <a:r>
              <a:rPr sz="2000" b="1" dirty="0"/>
              <a:t> ser, </a:t>
            </a:r>
            <a:r>
              <a:rPr sz="2000" b="1" dirty="0" err="1"/>
              <a:t>fazer</a:t>
            </a:r>
            <a:r>
              <a:rPr sz="2000" b="1" dirty="0"/>
              <a:t> e </a:t>
            </a:r>
            <a:r>
              <a:rPr sz="2000" b="1" dirty="0" err="1"/>
              <a:t>realizar</a:t>
            </a:r>
            <a:r>
              <a:rPr sz="2000" b="1" dirty="0"/>
              <a:t> se </a:t>
            </a:r>
            <a:r>
              <a:rPr sz="2000" b="1" dirty="0" err="1"/>
              <a:t>encontram</a:t>
            </a:r>
            <a:r>
              <a:rPr lang="pt-BR" sz="2000" b="1" dirty="0"/>
              <a:t> num mesmo espaço</a:t>
            </a:r>
            <a:r>
              <a:rPr sz="2000" dirty="0"/>
              <a:t>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M_RiodeJaneirov2_2021_RJ_17 09 2021">
            <a:hlinkClick r:id="" action="ppaction://media"/>
            <a:extLst>
              <a:ext uri="{FF2B5EF4-FFF2-40B4-BE49-F238E27FC236}">
                <a16:creationId xmlns:a16="http://schemas.microsoft.com/office/drawing/2014/main" id="{D16F0D2A-EDEF-4591-856B-DD196C3EB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75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815E5BA-C87C-4314-A796-1544831605FA}"/>
              </a:ext>
            </a:extLst>
          </p:cNvPr>
          <p:cNvSpPr/>
          <p:nvPr/>
        </p:nvSpPr>
        <p:spPr>
          <a:xfrm>
            <a:off x="304799" y="607687"/>
            <a:ext cx="113191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Campanha</a:t>
            </a:r>
          </a:p>
          <a:p>
            <a:endParaRPr lang="pt-BR" sz="40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934646A-5C56-4885-BA94-7785B5E853A6}"/>
              </a:ext>
            </a:extLst>
          </p:cNvPr>
          <p:cNvSpPr/>
          <p:nvPr/>
        </p:nvSpPr>
        <p:spPr>
          <a:xfrm>
            <a:off x="5964381" y="5717289"/>
            <a:ext cx="308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/>
              </a:rPr>
              <a:t>https://vimeo.com/605610280</a:t>
            </a:r>
            <a:endParaRPr lang="pt-BR" dirty="0"/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DC904E7-99DE-420A-B956-BDADE558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1" y="544143"/>
            <a:ext cx="3155652" cy="46135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981897-42B6-4C0A-9749-62B4A77FF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910" y="544143"/>
            <a:ext cx="3162942" cy="46242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F1C019C-DAD3-4865-9711-75D9466D440F}"/>
              </a:ext>
            </a:extLst>
          </p:cNvPr>
          <p:cNvSpPr txBox="1"/>
          <p:nvPr/>
        </p:nvSpPr>
        <p:spPr>
          <a:xfrm>
            <a:off x="7575954" y="1302327"/>
            <a:ext cx="332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Relógios </a:t>
            </a:r>
            <a:r>
              <a:rPr lang="pt-BR" dirty="0" err="1"/>
              <a:t>JCDecaux</a:t>
            </a:r>
            <a:r>
              <a:rPr lang="pt-BR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err="1"/>
              <a:t>TemBici</a:t>
            </a:r>
            <a:r>
              <a:rPr lang="pt-BR" dirty="0"/>
              <a:t> </a:t>
            </a:r>
            <a:r>
              <a:rPr lang="pt-BR" dirty="0" err="1"/>
              <a:t>Eletromidia</a:t>
            </a:r>
            <a:r>
              <a:rPr lang="pt-BR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C038554-E1F2-4FD3-9120-26EF3C0746DD}"/>
              </a:ext>
            </a:extLst>
          </p:cNvPr>
          <p:cNvSpPr txBox="1"/>
          <p:nvPr/>
        </p:nvSpPr>
        <p:spPr>
          <a:xfrm>
            <a:off x="1289571" y="5481981"/>
            <a:ext cx="418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Bancas de Jornal e Elevadores Comerciais</a:t>
            </a:r>
          </a:p>
          <a:p>
            <a:r>
              <a:rPr lang="pt-BR" dirty="0"/>
              <a:t>e Residenciais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E0C46D-BBA2-48F9-B92C-4ACE22E81BD4}"/>
              </a:ext>
            </a:extLst>
          </p:cNvPr>
          <p:cNvSpPr txBox="1"/>
          <p:nvPr/>
        </p:nvSpPr>
        <p:spPr>
          <a:xfrm>
            <a:off x="5964381" y="5435815"/>
            <a:ext cx="301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Filme para Canais Fechados RJ</a:t>
            </a:r>
          </a:p>
        </p:txBody>
      </p:sp>
      <p:pic>
        <p:nvPicPr>
          <p:cNvPr id="2" name="Ed. Comerciais 15' - 1280x720">
            <a:hlinkClick r:id="" action="ppaction://media"/>
            <a:extLst>
              <a:ext uri="{FF2B5EF4-FFF2-40B4-BE49-F238E27FC236}">
                <a16:creationId xmlns:a16="http://schemas.microsoft.com/office/drawing/2014/main" id="{50B574D6-6DBD-4376-8017-D2EFA5973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251EA5E-3901-4CD3-8D81-AFE8870A7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04" t="18922" r="36630" b="7999"/>
          <a:stretch/>
        </p:blipFill>
        <p:spPr>
          <a:xfrm>
            <a:off x="583095" y="370209"/>
            <a:ext cx="3657601" cy="61175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CB3C660-DE7C-4BCA-83F7-30B49114F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6" t="18922" r="36848" b="7032"/>
          <a:stretch/>
        </p:blipFill>
        <p:spPr>
          <a:xfrm>
            <a:off x="4578326" y="509781"/>
            <a:ext cx="7030579" cy="60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3AD63BB-C514-425F-9FCA-03892FE3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0B4F4EF-F123-43EC-92D6-8A445DFE2F6C}"/>
              </a:ext>
            </a:extLst>
          </p:cNvPr>
          <p:cNvSpPr/>
          <p:nvPr/>
        </p:nvSpPr>
        <p:spPr>
          <a:xfrm>
            <a:off x="2528454" y="1828801"/>
            <a:ext cx="7225146" cy="2272144"/>
          </a:xfrm>
          <a:prstGeom prst="rect">
            <a:avLst/>
          </a:prstGeom>
          <a:solidFill>
            <a:srgbClr val="A41E34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Objetivo</a:t>
            </a:r>
          </a:p>
          <a:p>
            <a:pPr algn="ctr"/>
            <a:r>
              <a:rPr lang="pt-BR" dirty="0"/>
              <a:t>Integração dos estudantes em um momento único na história da ESPM Rio. No ano que a ESPM completa 70 anos, a ESPM deu o seu maior e mais sonhado passo na cidade MARAVILHOSA.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40591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815E5BA-C87C-4314-A796-1544831605FA}"/>
              </a:ext>
            </a:extLst>
          </p:cNvPr>
          <p:cNvSpPr/>
          <p:nvPr/>
        </p:nvSpPr>
        <p:spPr>
          <a:xfrm>
            <a:off x="304799" y="607687"/>
            <a:ext cx="113191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Campanha</a:t>
            </a:r>
          </a:p>
          <a:p>
            <a:endParaRPr lang="pt-BR" sz="40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DC904E7-99DE-420A-B956-BDADE5586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548" y="522807"/>
            <a:ext cx="3597703" cy="52598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981897-42B6-4C0A-9749-62B4A77FF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22807"/>
            <a:ext cx="3723861" cy="54442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F1C019C-DAD3-4865-9711-75D9466D440F}"/>
              </a:ext>
            </a:extLst>
          </p:cNvPr>
          <p:cNvSpPr txBox="1"/>
          <p:nvPr/>
        </p:nvSpPr>
        <p:spPr>
          <a:xfrm>
            <a:off x="4938772" y="5967092"/>
            <a:ext cx="332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Relógios </a:t>
            </a:r>
            <a:r>
              <a:rPr lang="pt-BR" dirty="0" err="1"/>
              <a:t>JCDecaux</a:t>
            </a:r>
            <a:r>
              <a:rPr lang="pt-BR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err="1"/>
              <a:t>TemBici</a:t>
            </a:r>
            <a:r>
              <a:rPr lang="pt-BR" dirty="0"/>
              <a:t> </a:t>
            </a:r>
            <a:r>
              <a:rPr lang="pt-BR" dirty="0" err="1"/>
              <a:t>Eletromidia</a:t>
            </a:r>
            <a:r>
              <a:rPr lang="pt-BR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0156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737F3C-1DF4-4864-B84B-200068434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4" t="11093" r="16137" b="10283"/>
          <a:stretch/>
        </p:blipFill>
        <p:spPr>
          <a:xfrm>
            <a:off x="-124691" y="-1"/>
            <a:ext cx="12496800" cy="818393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65A6180-981E-42D7-9D2E-90603695D674}"/>
              </a:ext>
            </a:extLst>
          </p:cNvPr>
          <p:cNvSpPr/>
          <p:nvPr/>
        </p:nvSpPr>
        <p:spPr>
          <a:xfrm>
            <a:off x="2680854" y="1819820"/>
            <a:ext cx="7135091" cy="2272144"/>
          </a:xfrm>
          <a:prstGeom prst="rect">
            <a:avLst/>
          </a:prstGeom>
          <a:solidFill>
            <a:srgbClr val="A41E34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R$ 300.000,00</a:t>
            </a:r>
          </a:p>
          <a:p>
            <a:pPr algn="ctr"/>
            <a:r>
              <a:rPr lang="pt-BR" sz="2800" dirty="0"/>
              <a:t>Investimento máximo na ação </a:t>
            </a:r>
          </a:p>
          <a:p>
            <a:pPr algn="ctr"/>
            <a:r>
              <a:rPr lang="pt-BR" sz="2800" dirty="0"/>
              <a:t>vencedora</a:t>
            </a:r>
          </a:p>
        </p:txBody>
      </p:sp>
    </p:spTree>
    <p:extLst>
      <p:ext uri="{BB962C8B-B14F-4D97-AF65-F5344CB8AC3E}">
        <p14:creationId xmlns:p14="http://schemas.microsoft.com/office/powerpoint/2010/main" val="379193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EA028BD-61AC-4B86-A33F-FD5614151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848"/>
            <a:ext cx="12192000" cy="685465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0FCC79C-1A89-49CB-8E7F-0600623779A9}"/>
              </a:ext>
            </a:extLst>
          </p:cNvPr>
          <p:cNvSpPr/>
          <p:nvPr/>
        </p:nvSpPr>
        <p:spPr>
          <a:xfrm>
            <a:off x="2528454" y="2055894"/>
            <a:ext cx="7135091" cy="2272144"/>
          </a:xfrm>
          <a:prstGeom prst="rect">
            <a:avLst/>
          </a:prstGeom>
          <a:solidFill>
            <a:srgbClr val="A41E34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O que esperamos como resultado da ação?</a:t>
            </a:r>
            <a:br>
              <a:rPr lang="pt-BR" sz="2800" dirty="0"/>
            </a:br>
            <a:r>
              <a:rPr lang="pt-BR" sz="2800" dirty="0"/>
              <a:t>Ação de alto impacto com o público de graduação da ESPM</a:t>
            </a:r>
          </a:p>
        </p:txBody>
      </p:sp>
    </p:spTree>
    <p:extLst>
      <p:ext uri="{BB962C8B-B14F-4D97-AF65-F5344CB8AC3E}">
        <p14:creationId xmlns:p14="http://schemas.microsoft.com/office/powerpoint/2010/main" val="3342972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4F4EF-F123-43EC-92D6-8A445DFE2F6C}"/>
              </a:ext>
            </a:extLst>
          </p:cNvPr>
          <p:cNvSpPr/>
          <p:nvPr/>
        </p:nvSpPr>
        <p:spPr>
          <a:xfrm>
            <a:off x="0" y="0"/>
            <a:ext cx="12288982" cy="7245927"/>
          </a:xfrm>
          <a:prstGeom prst="rect">
            <a:avLst/>
          </a:prstGeom>
          <a:solidFill>
            <a:srgbClr val="A41E3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15E5BA-C87C-4314-A796-1544831605FA}"/>
              </a:ext>
            </a:extLst>
          </p:cNvPr>
          <p:cNvSpPr/>
          <p:nvPr/>
        </p:nvSpPr>
        <p:spPr>
          <a:xfrm>
            <a:off x="692727" y="474345"/>
            <a:ext cx="108065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O desafio começa às 20h da noite desta sexta-feira, 17 de setembro de 2021, e terminará às 23h59m do sábado, amanhã,  18 de setembro de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Os participantes terão 30 minutos para tirar dúvidas a partir de agora!!!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O desafio não terá consultorias, </a:t>
            </a:r>
            <a:r>
              <a:rPr lang="pt-BR" dirty="0" err="1">
                <a:solidFill>
                  <a:schemeClr val="bg1"/>
                </a:solidFill>
              </a:rPr>
              <a:t>coaches</a:t>
            </a:r>
            <a:r>
              <a:rPr lang="pt-BR" dirty="0">
                <a:solidFill>
                  <a:schemeClr val="bg1"/>
                </a:solidFill>
              </a:rPr>
              <a:t>, tutorias ou orientações de professores e/ou funcionários da Escola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O formato do arquivo a ser entregue deverá ser: 3 laudas de documento escrito em fonte Arial 12, espaçamento 1,5, em formato PDF, com o nome completo e RA (número de matricula) de cada integrante do grupo na capa de abertura do projeto. A capa não conta como lauda do projeto. </a:t>
            </a:r>
          </a:p>
          <a:p>
            <a:r>
              <a:rPr lang="pt-BR" dirty="0">
                <a:solidFill>
                  <a:schemeClr val="bg1"/>
                </a:solidFill>
              </a:rPr>
              <a:t>     Não serão aceitos trabalhos em outros formatos.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 atividade valerá 30h ACOM para todos os participantes, independentemente da classificação, desde que tenham, de fato, criado um planejamento válido conforme o briefing. Os três primeiros colocados ganharão certificado.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 O grupo vencedor poderá ter a implementação do projeto realizada, no valor máximo de R$ 300.000,00 (trezentos mil reais), com créditos e reconhecimento aos integrantes do grupo, desde que a proposta seja aprovada internamente.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4F4EF-F123-43EC-92D6-8A445DFE2F6C}"/>
              </a:ext>
            </a:extLst>
          </p:cNvPr>
          <p:cNvSpPr/>
          <p:nvPr/>
        </p:nvSpPr>
        <p:spPr>
          <a:xfrm>
            <a:off x="0" y="0"/>
            <a:ext cx="12288982" cy="7245927"/>
          </a:xfrm>
          <a:prstGeom prst="rect">
            <a:avLst/>
          </a:prstGeom>
          <a:solidFill>
            <a:srgbClr val="A41E3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15E5BA-C87C-4314-A796-1544831605FA}"/>
              </a:ext>
            </a:extLst>
          </p:cNvPr>
          <p:cNvSpPr/>
          <p:nvPr/>
        </p:nvSpPr>
        <p:spPr>
          <a:xfrm>
            <a:off x="692727" y="474345"/>
            <a:ext cx="108065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21/09/21 - Terça-feira.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	16h – Divulgação dos 03 classificados finalistas</a:t>
            </a:r>
          </a:p>
          <a:p>
            <a:r>
              <a:rPr lang="pt-BR" dirty="0">
                <a:solidFill>
                  <a:schemeClr val="bg1"/>
                </a:solidFill>
              </a:rPr>
              <a:t>	20h – Cerimônia de premiação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Sobre os critérios de avaliação do desafio:</a:t>
            </a:r>
          </a:p>
          <a:p>
            <a:r>
              <a:rPr lang="pt-BR" dirty="0">
                <a:solidFill>
                  <a:schemeClr val="bg1"/>
                </a:solidFill>
              </a:rPr>
              <a:t>	Estratégia e Insight: 25%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	Objetivo e justificativa: 25%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	Criatividade e Ações: 25%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	Execução da Ideia: 25%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0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63353" y="2671010"/>
            <a:ext cx="506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Trebuchet MS" panose="020B0703020202090204" pitchFamily="34" charset="0"/>
              </a:rPr>
              <a:t>Obrigado.</a:t>
            </a:r>
          </a:p>
        </p:txBody>
      </p:sp>
    </p:spTree>
    <p:extLst>
      <p:ext uri="{BB962C8B-B14F-4D97-AF65-F5344CB8AC3E}">
        <p14:creationId xmlns:p14="http://schemas.microsoft.com/office/powerpoint/2010/main" val="1435034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CD7E8E-4598-4B79-9F21-42FC606BF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7" t="10054" r="16412" b="10054"/>
          <a:stretch/>
        </p:blipFill>
        <p:spPr>
          <a:xfrm>
            <a:off x="0" y="-614342"/>
            <a:ext cx="12288982" cy="817767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0B4F4EF-F123-43EC-92D6-8A445DFE2F6C}"/>
              </a:ext>
            </a:extLst>
          </p:cNvPr>
          <p:cNvSpPr/>
          <p:nvPr/>
        </p:nvSpPr>
        <p:spPr>
          <a:xfrm>
            <a:off x="2822713" y="1536849"/>
            <a:ext cx="6679096" cy="2120751"/>
          </a:xfrm>
          <a:prstGeom prst="rect">
            <a:avLst/>
          </a:prstGeom>
          <a:solidFill>
            <a:srgbClr val="A41E3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15E5BA-C87C-4314-A796-1544831605FA}"/>
              </a:ext>
            </a:extLst>
          </p:cNvPr>
          <p:cNvSpPr/>
          <p:nvPr/>
        </p:nvSpPr>
        <p:spPr>
          <a:xfrm>
            <a:off x="3048602" y="1710999"/>
            <a:ext cx="60947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lt1"/>
                </a:solidFill>
              </a:rPr>
              <a:t>Sobre a entrega</a:t>
            </a:r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lt1"/>
                </a:solidFill>
              </a:rPr>
              <a:t>Não é a criação de uma campanha. É a aterrissagem da campanha atual em uma grande ação/plano tático capaz de atrair a atenção e o interesse do público de graduação</a:t>
            </a:r>
          </a:p>
          <a:p>
            <a:pPr algn="ctr"/>
            <a:r>
              <a:rPr lang="pt-BR" dirty="0">
                <a:solidFill>
                  <a:schemeClr val="lt1"/>
                </a:solidFill>
              </a:rPr>
              <a:t>em estudar na ESPM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6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0F35532-8776-42E8-8CD7-5C3A52AD63CE}"/>
              </a:ext>
            </a:extLst>
          </p:cNvPr>
          <p:cNvSpPr/>
          <p:nvPr/>
        </p:nvSpPr>
        <p:spPr>
          <a:xfrm>
            <a:off x="-2386059" y="-41541"/>
            <a:ext cx="14578059" cy="6899541"/>
          </a:xfrm>
          <a:prstGeom prst="rect">
            <a:avLst/>
          </a:prstGeom>
          <a:solidFill>
            <a:srgbClr val="A41E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5" name="clarisse-meyer-fegQqTTEolA-unsplash.jpeg" descr="clarisse-meyer-fegQqTTEolA-unsplash.jpeg"/>
          <p:cNvPicPr>
            <a:picLocks noChangeAspect="1"/>
          </p:cNvPicPr>
          <p:nvPr/>
        </p:nvPicPr>
        <p:blipFill>
          <a:blip r:embed="rId2">
            <a:extLst/>
          </a:blip>
          <a:srcRect l="5329" t="47331" r="18905" b="9322"/>
          <a:stretch>
            <a:fillRect/>
          </a:stretch>
        </p:blipFill>
        <p:spPr>
          <a:xfrm>
            <a:off x="-2386059" y="-41541"/>
            <a:ext cx="8088794" cy="694107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ectangle"/>
          <p:cNvSpPr/>
          <p:nvPr/>
        </p:nvSpPr>
        <p:spPr>
          <a:xfrm>
            <a:off x="-119588" y="-4955"/>
            <a:ext cx="5824421" cy="7014862"/>
          </a:xfrm>
          <a:prstGeom prst="rect">
            <a:avLst/>
          </a:prstGeom>
          <a:solidFill>
            <a:srgbClr val="972C37">
              <a:alpha val="49810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7" name="CaixaDeTexto 4"/>
          <p:cNvSpPr txBox="1"/>
          <p:nvPr/>
        </p:nvSpPr>
        <p:spPr>
          <a:xfrm>
            <a:off x="6032738" y="3224985"/>
            <a:ext cx="44196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1828800">
              <a:defRPr sz="6000" b="0" spc="18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pt-BR" sz="3000" dirty="0"/>
              <a:t>Quem são os nossos alunos?</a:t>
            </a:r>
            <a:endParaRPr sz="3000" dirty="0"/>
          </a:p>
        </p:txBody>
      </p:sp>
      <p:sp>
        <p:nvSpPr>
          <p:cNvPr id="218" name="PÚBLICO"/>
          <p:cNvSpPr txBox="1"/>
          <p:nvPr/>
        </p:nvSpPr>
        <p:spPr>
          <a:xfrm>
            <a:off x="3209312" y="950521"/>
            <a:ext cx="8035997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20000" b="0" spc="1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sz="10000" dirty="0"/>
              <a:t>PÚBLICO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4F4EF-F123-43EC-92D6-8A445DFE2F6C}"/>
              </a:ext>
            </a:extLst>
          </p:cNvPr>
          <p:cNvSpPr/>
          <p:nvPr/>
        </p:nvSpPr>
        <p:spPr>
          <a:xfrm>
            <a:off x="0" y="0"/>
            <a:ext cx="12288982" cy="7245927"/>
          </a:xfrm>
          <a:prstGeom prst="rect">
            <a:avLst/>
          </a:prstGeom>
          <a:solidFill>
            <a:srgbClr val="A41E3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pic>
        <p:nvPicPr>
          <p:cNvPr id="4" name="Imagem 8">
            <a:extLst>
              <a:ext uri="{FF2B5EF4-FFF2-40B4-BE49-F238E27FC236}">
                <a16:creationId xmlns:a16="http://schemas.microsoft.com/office/drawing/2014/main" id="{5C443291-162C-4FB7-9E7A-4F26CC637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37576" r="25038" b="37317"/>
          <a:stretch/>
        </p:blipFill>
        <p:spPr>
          <a:xfrm flipV="1">
            <a:off x="201201" y="2460570"/>
            <a:ext cx="703295" cy="34612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A75A0DF8-C3F5-414D-B785-F4599406497E}"/>
              </a:ext>
            </a:extLst>
          </p:cNvPr>
          <p:cNvSpPr txBox="1"/>
          <p:nvPr/>
        </p:nvSpPr>
        <p:spPr>
          <a:xfrm>
            <a:off x="987414" y="1321662"/>
            <a:ext cx="270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venir Next" panose="020B0503020202020204" pitchFamily="34" charset="0"/>
              </a:rPr>
              <a:t>Mariana Gusmão</a:t>
            </a:r>
          </a:p>
        </p:txBody>
      </p:sp>
      <p:pic>
        <p:nvPicPr>
          <p:cNvPr id="9" name="Picture 34">
            <a:extLst>
              <a:ext uri="{FF2B5EF4-FFF2-40B4-BE49-F238E27FC236}">
                <a16:creationId xmlns:a16="http://schemas.microsoft.com/office/drawing/2014/main" id="{0DBB81DC-4D44-42F7-9FB6-334BBCF1B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r="14464"/>
          <a:stretch/>
        </p:blipFill>
        <p:spPr>
          <a:xfrm>
            <a:off x="1226682" y="1913672"/>
            <a:ext cx="3288638" cy="3648899"/>
          </a:xfrm>
          <a:prstGeom prst="rect">
            <a:avLst/>
          </a:prstGeom>
        </p:spPr>
      </p:pic>
      <p:sp>
        <p:nvSpPr>
          <p:cNvPr id="10" name="TextBox 35">
            <a:extLst>
              <a:ext uri="{FF2B5EF4-FFF2-40B4-BE49-F238E27FC236}">
                <a16:creationId xmlns:a16="http://schemas.microsoft.com/office/drawing/2014/main" id="{316CB7A0-6CFA-4441-8581-9A0713EE3D77}"/>
              </a:ext>
            </a:extLst>
          </p:cNvPr>
          <p:cNvSpPr txBox="1"/>
          <p:nvPr/>
        </p:nvSpPr>
        <p:spPr>
          <a:xfrm>
            <a:off x="4797173" y="1958786"/>
            <a:ext cx="6168145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Mariana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tem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17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anos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está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cursando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o Ensino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Médio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 Divide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sua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rotina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entre 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colégio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cursinho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pré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-vestibular,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além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das aulas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inglês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Sonha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com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uma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carreira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grandiosa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ter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status social e ser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admirada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pelo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mercado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É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bastante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influenciada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por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seu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círculo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amizades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pretende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largar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amigos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após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conclusão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do Ensino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Médio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por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isso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considera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como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melhores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opções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aquelas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faculdades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que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seus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colegas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almejam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entrar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Para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alcançar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seu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objetivo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deseja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ingressar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uma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instituição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ensino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destaque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cujo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diploma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abra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portas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programas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trainee,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formação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internacional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um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excelente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início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carreira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 </a:t>
            </a:r>
          </a:p>
          <a:p>
            <a:pPr algn="just">
              <a:spcBef>
                <a:spcPts val="1600"/>
              </a:spcBef>
              <a:spcAft>
                <a:spcPts val="1000"/>
              </a:spcAft>
            </a:pPr>
            <a:r>
              <a:rPr lang="en-US" sz="1400" b="1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Desafios</a:t>
            </a:r>
            <a:r>
              <a:rPr lang="en-US" sz="1400" b="1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 fontAlgn="base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Ainda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decidiu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qual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curso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fazer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 fontAlgn="base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Sofre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ansiedade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por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querer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decepcionaros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pais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Está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com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dificuldades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disciplinas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Exatas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000"/>
              </a:spcAft>
            </a:pPr>
            <a:endParaRPr lang="en-US" sz="1400" dirty="0">
              <a:solidFill>
                <a:schemeClr val="bg1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8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0B4F4EF-F123-43EC-92D6-8A445DFE2F6C}"/>
              </a:ext>
            </a:extLst>
          </p:cNvPr>
          <p:cNvSpPr/>
          <p:nvPr/>
        </p:nvSpPr>
        <p:spPr>
          <a:xfrm>
            <a:off x="0" y="0"/>
            <a:ext cx="12288982" cy="7245927"/>
          </a:xfrm>
          <a:prstGeom prst="rect">
            <a:avLst/>
          </a:prstGeom>
          <a:solidFill>
            <a:srgbClr val="A41E3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pic>
        <p:nvPicPr>
          <p:cNvPr id="12" name="Imagem 8">
            <a:extLst>
              <a:ext uri="{FF2B5EF4-FFF2-40B4-BE49-F238E27FC236}">
                <a16:creationId xmlns:a16="http://schemas.microsoft.com/office/drawing/2014/main" id="{419007EA-9441-4009-A892-B235F2783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7" t="37576" r="25038" b="37317"/>
          <a:stretch/>
        </p:blipFill>
        <p:spPr>
          <a:xfrm flipV="1">
            <a:off x="323674" y="2339145"/>
            <a:ext cx="703295" cy="346124"/>
          </a:xfrm>
          <a:prstGeom prst="rect">
            <a:avLst/>
          </a:prstGeom>
        </p:spPr>
      </p:pic>
      <p:sp>
        <p:nvSpPr>
          <p:cNvPr id="13" name="Rectangle 37">
            <a:extLst>
              <a:ext uri="{FF2B5EF4-FFF2-40B4-BE49-F238E27FC236}">
                <a16:creationId xmlns:a16="http://schemas.microsoft.com/office/drawing/2014/main" id="{6998F717-E923-4180-9DD4-454AB03E088D}"/>
              </a:ext>
            </a:extLst>
          </p:cNvPr>
          <p:cNvSpPr/>
          <p:nvPr/>
        </p:nvSpPr>
        <p:spPr>
          <a:xfrm>
            <a:off x="1897243" y="2512207"/>
            <a:ext cx="2222823" cy="2470821"/>
          </a:xfrm>
          <a:prstGeom prst="rect">
            <a:avLst/>
          </a:prstGeom>
          <a:solidFill>
            <a:srgbClr val="F5AC6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D4CF53C7-2B6A-4ED6-8FDB-B21B7B2F87F9}"/>
              </a:ext>
            </a:extLst>
          </p:cNvPr>
          <p:cNvSpPr txBox="1"/>
          <p:nvPr/>
        </p:nvSpPr>
        <p:spPr>
          <a:xfrm>
            <a:off x="1215791" y="1139382"/>
            <a:ext cx="270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venir Next" panose="020B0503020202020204" pitchFamily="34" charset="0"/>
              </a:rPr>
              <a:t>André Marques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99B366-9EBC-465C-9C1D-113DB68ED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12465" b="15267"/>
          <a:stretch/>
        </p:blipFill>
        <p:spPr>
          <a:xfrm>
            <a:off x="1215791" y="1760796"/>
            <a:ext cx="3250192" cy="3612813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017B859E-292F-47F2-9FB3-45F9BC4F5C23}"/>
              </a:ext>
            </a:extLst>
          </p:cNvPr>
          <p:cNvSpPr txBox="1"/>
          <p:nvPr/>
        </p:nvSpPr>
        <p:spPr>
          <a:xfrm>
            <a:off x="4796289" y="1829819"/>
            <a:ext cx="6524641" cy="39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André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tem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20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anos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está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volta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Brasil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depois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um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intercâmbio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Pressionado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pelo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pai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ter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uma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profissão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começar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a se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encaminhar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vida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já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que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ficou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um tempo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parado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estudos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está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busca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uma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instituição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ensino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que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lhe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dê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conhecimento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teórico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prático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ingressar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no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mercado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trabalho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conquistar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sua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independência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1600"/>
              </a:spcBef>
              <a:spcAft>
                <a:spcPts val="1000"/>
              </a:spcAft>
            </a:pPr>
            <a:r>
              <a:rPr lang="en-US" sz="1400" b="1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Desafios</a:t>
            </a:r>
            <a:r>
              <a:rPr lang="en-US" sz="1400" b="1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just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Durante 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faculdade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ainda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dependerá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dos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pais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custear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estudos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o que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aumenta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pressão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 fontAlgn="base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sabe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qual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carreira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seguir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apenas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que 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curso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deve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lhe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subsídios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necessários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ingressar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uma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boa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empresa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e um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salário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condizente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pode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se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desenvolver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Faz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um tempo que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não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pega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em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um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caderno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estudar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as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matérias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do Ensino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Médio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, o que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pode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dificultar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seus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resultados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no vestibular.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Está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considerando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fazer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um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cursinho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pré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-vestibular para se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preparar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melhor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000"/>
              </a:spcAft>
            </a:pPr>
            <a:endParaRPr lang="en-US" sz="1400" dirty="0">
              <a:solidFill>
                <a:schemeClr val="bg1"/>
              </a:solidFill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9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0FCC79C-1A89-49CB-8E7F-0600623779A9}"/>
              </a:ext>
            </a:extLst>
          </p:cNvPr>
          <p:cNvSpPr/>
          <p:nvPr/>
        </p:nvSpPr>
        <p:spPr>
          <a:xfrm>
            <a:off x="2647724" y="2175164"/>
            <a:ext cx="7135091" cy="2272144"/>
          </a:xfrm>
          <a:prstGeom prst="rect">
            <a:avLst/>
          </a:prstGeom>
          <a:solidFill>
            <a:srgbClr val="A41E34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Mapa de Localização dos Públicos</a:t>
            </a:r>
          </a:p>
        </p:txBody>
      </p:sp>
    </p:spTree>
    <p:extLst>
      <p:ext uri="{BB962C8B-B14F-4D97-AF65-F5344CB8AC3E}">
        <p14:creationId xmlns:p14="http://schemas.microsoft.com/office/powerpoint/2010/main" val="128426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ângulo 57">
            <a:extLst>
              <a:ext uri="{FF2B5EF4-FFF2-40B4-BE49-F238E27FC236}">
                <a16:creationId xmlns:a16="http://schemas.microsoft.com/office/drawing/2014/main" id="{B156D8D9-45D0-43BB-82BC-251D1DCBCE47}"/>
              </a:ext>
            </a:extLst>
          </p:cNvPr>
          <p:cNvSpPr/>
          <p:nvPr/>
        </p:nvSpPr>
        <p:spPr>
          <a:xfrm>
            <a:off x="10224050" y="1048022"/>
            <a:ext cx="1889295" cy="15249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2" name="Imagem 1" descr="Mapa&#10;&#10;Descrição gerada automaticamente">
            <a:extLst>
              <a:ext uri="{FF2B5EF4-FFF2-40B4-BE49-F238E27FC236}">
                <a16:creationId xmlns:a16="http://schemas.microsoft.com/office/drawing/2014/main" id="{2AD7D310-E77C-44E0-84C7-9AA84C8EC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13118" r="532" b="31258"/>
          <a:stretch/>
        </p:blipFill>
        <p:spPr>
          <a:xfrm>
            <a:off x="589501" y="2087587"/>
            <a:ext cx="8002777" cy="3195357"/>
          </a:xfrm>
          <a:prstGeom prst="rect">
            <a:avLst/>
          </a:prstGeom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52D9ECD1-95D5-4CFF-84BE-CCDF8B21E9D1}"/>
              </a:ext>
            </a:extLst>
          </p:cNvPr>
          <p:cNvSpPr txBox="1">
            <a:spLocks/>
          </p:cNvSpPr>
          <p:nvPr/>
        </p:nvSpPr>
        <p:spPr>
          <a:xfrm>
            <a:off x="285069" y="217593"/>
            <a:ext cx="5029166" cy="662549"/>
          </a:xfrm>
          <a:prstGeom prst="rect">
            <a:avLst/>
          </a:prstGeom>
          <a:solidFill>
            <a:srgbClr val="A41E34">
              <a:alpha val="72000"/>
            </a:srgbClr>
          </a:solidFill>
          <a:ln>
            <a:noFill/>
          </a:ln>
          <a:effectLst/>
          <a:ex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135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5pPr>
            <a:lvl6pPr marL="257175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6pPr>
            <a:lvl7pPr marL="514350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7pPr>
            <a:lvl8pPr marL="771525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8pPr>
            <a:lvl9pPr marL="1028700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9pPr>
          </a:lstStyle>
          <a:p>
            <a:r>
              <a:rPr lang="pt-BR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Potencial de Mercado Estimado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F01716C-C640-40BF-96B0-7860E436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7349" r="61014" b="16097"/>
          <a:stretch/>
        </p:blipFill>
        <p:spPr>
          <a:xfrm>
            <a:off x="863525" y="4485117"/>
            <a:ext cx="1008000" cy="28224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C5AB8E55-BFB8-49A5-A4FD-E202F12F9BA7}"/>
              </a:ext>
            </a:extLst>
          </p:cNvPr>
          <p:cNvGraphicFramePr>
            <a:graphicFrameLocks noGrp="1"/>
          </p:cNvGraphicFramePr>
          <p:nvPr/>
        </p:nvGraphicFramePr>
        <p:xfrm>
          <a:off x="10058268" y="1113457"/>
          <a:ext cx="1958950" cy="1432696"/>
        </p:xfrm>
        <a:graphic>
          <a:graphicData uri="http://schemas.openxmlformats.org/drawingml/2006/table">
            <a:tbl>
              <a:tblPr/>
              <a:tblGrid>
                <a:gridCol w="1318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Potencial Perfil ESPM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448.998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30.983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43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100,0%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430">
                        <a:alpha val="4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5.128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430">
                        <a:alpha val="3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2430">
                        <a:alpha val="3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1.039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20%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DBD06814-3665-4F05-A3CC-718AFF78B73A}"/>
              </a:ext>
            </a:extLst>
          </p:cNvPr>
          <p:cNvGraphicFramePr>
            <a:graphicFrameLocks noGrp="1"/>
          </p:cNvGraphicFramePr>
          <p:nvPr/>
        </p:nvGraphicFramePr>
        <p:xfrm>
          <a:off x="2297024" y="5215103"/>
          <a:ext cx="1878763" cy="1432696"/>
        </p:xfrm>
        <a:graphic>
          <a:graphicData uri="http://schemas.openxmlformats.org/drawingml/2006/table">
            <a:tbl>
              <a:tblPr/>
              <a:tblGrid>
                <a:gridCol w="1206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Recreio Bandeirantes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C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5.404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1.868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C0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6,0%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C0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322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C0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6,3%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C0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28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9%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7D72AA6A-C729-4C3A-8E46-4F67A744DB4B}"/>
              </a:ext>
            </a:extLst>
          </p:cNvPr>
          <p:cNvGraphicFramePr>
            <a:graphicFrameLocks noGrp="1"/>
          </p:cNvGraphicFramePr>
          <p:nvPr/>
        </p:nvGraphicFramePr>
        <p:xfrm>
          <a:off x="4271797" y="5059176"/>
          <a:ext cx="1714512" cy="1432696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Barra da Tijuca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6.924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3.941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12,7%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722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14,1%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133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18%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A5025170-BFCC-4C11-8726-1A003B59C30D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5061181"/>
          <a:ext cx="1714512" cy="1432696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 err="1">
                          <a:solidFill>
                            <a:schemeClr val="bg1"/>
                          </a:solidFill>
                          <a:latin typeface="Tahoma"/>
                        </a:rPr>
                        <a:t>Itanhangá-S.Conrado</a:t>
                      </a:r>
                      <a:endParaRPr lang="pt-BR" sz="1100" b="1" i="0" u="none" strike="noStrike" dirty="0">
                        <a:solidFill>
                          <a:schemeClr val="bg1"/>
                        </a:solidFill>
                        <a:latin typeface="Tahoma"/>
                      </a:endParaRP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4.579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556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1,8%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154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3,0%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7%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9D546B50-2BF7-4732-A4DA-C6E79E598B02}"/>
              </a:ext>
            </a:extLst>
          </p:cNvPr>
          <p:cNvGraphicFramePr>
            <a:graphicFrameLocks noGrp="1"/>
          </p:cNvGraphicFramePr>
          <p:nvPr/>
        </p:nvGraphicFramePr>
        <p:xfrm>
          <a:off x="7934577" y="5220755"/>
          <a:ext cx="1714512" cy="1600336"/>
        </p:xfrm>
        <a:graphic>
          <a:graphicData uri="http://schemas.openxmlformats.org/drawingml/2006/table">
            <a:tbl>
              <a:tblPr/>
              <a:tblGrid>
                <a:gridCol w="1137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Zona Sul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15.403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7.231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23,3%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1.400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27,3%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201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14%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C17AE4A2-DD6A-4A87-AA49-651836E67AFD}"/>
              </a:ext>
            </a:extLst>
          </p:cNvPr>
          <p:cNvGraphicFramePr>
            <a:graphicFrameLocks noGrp="1"/>
          </p:cNvGraphicFramePr>
          <p:nvPr/>
        </p:nvGraphicFramePr>
        <p:xfrm>
          <a:off x="9765336" y="5006476"/>
          <a:ext cx="1817353" cy="1432696"/>
        </p:xfrm>
        <a:graphic>
          <a:graphicData uri="http://schemas.openxmlformats.org/drawingml/2006/table">
            <a:tbl>
              <a:tblPr/>
              <a:tblGrid>
                <a:gridCol w="1227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Centro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F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13.475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2.346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F6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7,6%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F6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433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F6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8,4%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F6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80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18%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EB13DCA8-03F4-463A-BFCF-A0350EC1B6F5}"/>
              </a:ext>
            </a:extLst>
          </p:cNvPr>
          <p:cNvGraphicFramePr>
            <a:graphicFrameLocks noGrp="1"/>
          </p:cNvGraphicFramePr>
          <p:nvPr/>
        </p:nvGraphicFramePr>
        <p:xfrm>
          <a:off x="7450940" y="1113457"/>
          <a:ext cx="1714512" cy="1600336"/>
        </p:xfrm>
        <a:graphic>
          <a:graphicData uri="http://schemas.openxmlformats.org/drawingml/2006/table">
            <a:tbl>
              <a:tblPr/>
              <a:tblGrid>
                <a:gridCol w="1141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Galeão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5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13.214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1.061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5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3,4%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50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167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50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3,3%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50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18%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id="{0BC26A1B-6E8F-4431-B0AA-6DE741316AF7}"/>
              </a:ext>
            </a:extLst>
          </p:cNvPr>
          <p:cNvGraphicFramePr>
            <a:graphicFrameLocks noGrp="1"/>
          </p:cNvGraphicFramePr>
          <p:nvPr/>
        </p:nvGraphicFramePr>
        <p:xfrm>
          <a:off x="2194832" y="1128601"/>
          <a:ext cx="1714512" cy="1600336"/>
        </p:xfrm>
        <a:graphic>
          <a:graphicData uri="http://schemas.openxmlformats.org/drawingml/2006/table">
            <a:tbl>
              <a:tblPr/>
              <a:tblGrid>
                <a:gridCol w="1116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Grande Jacarepaguá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17.631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2.061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6,7%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242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4,7%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65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27%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099CA65D-11F3-4197-A1C6-6A1063425B75}"/>
              </a:ext>
            </a:extLst>
          </p:cNvPr>
          <p:cNvGraphicFramePr>
            <a:graphicFrameLocks noGrp="1"/>
          </p:cNvGraphicFramePr>
          <p:nvPr/>
        </p:nvGraphicFramePr>
        <p:xfrm>
          <a:off x="8595812" y="2874973"/>
          <a:ext cx="2039741" cy="1600336"/>
        </p:xfrm>
        <a:graphic>
          <a:graphicData uri="http://schemas.openxmlformats.org/drawingml/2006/table">
            <a:tbl>
              <a:tblPr/>
              <a:tblGrid>
                <a:gridCol w="1133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Niterói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4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28.059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3.332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10,8%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4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327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4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6,4%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04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242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74%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37AAA0B2-3460-486F-9C3D-0F95E5E8B3A9}"/>
              </a:ext>
            </a:extLst>
          </p:cNvPr>
          <p:cNvGraphicFramePr>
            <a:graphicFrameLocks noGrp="1"/>
          </p:cNvGraphicFramePr>
          <p:nvPr/>
        </p:nvGraphicFramePr>
        <p:xfrm>
          <a:off x="3997445" y="1021803"/>
          <a:ext cx="1821723" cy="1432696"/>
        </p:xfrm>
        <a:graphic>
          <a:graphicData uri="http://schemas.openxmlformats.org/drawingml/2006/table">
            <a:tbl>
              <a:tblPr/>
              <a:tblGrid>
                <a:gridCol w="1234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260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bg1"/>
                          </a:solidFill>
                          <a:latin typeface="Tahoma"/>
                        </a:rPr>
                        <a:t>Grande Tijuca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30.326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5.076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16,4%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721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C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14,1%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C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165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23%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DE396C9A-3B99-4B21-B932-8E0F15613855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3236405" y="4563103"/>
            <a:ext cx="569020" cy="652000"/>
          </a:xfrm>
          <a:prstGeom prst="line">
            <a:avLst/>
          </a:prstGeom>
          <a:ln>
            <a:solidFill>
              <a:srgbClr val="40C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A31BB404-73A6-4518-891A-366FC5A0049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490871" y="4515760"/>
            <a:ext cx="638182" cy="543416"/>
          </a:xfrm>
          <a:prstGeom prst="line">
            <a:avLst/>
          </a:prstGeom>
          <a:ln>
            <a:solidFill>
              <a:srgbClr val="004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A6C495E-8AB6-4475-B539-C56124D11FBC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5314235" y="4472781"/>
            <a:ext cx="1639021" cy="588400"/>
          </a:xfrm>
          <a:prstGeom prst="line">
            <a:avLst/>
          </a:prstGeom>
          <a:ln>
            <a:solidFill>
              <a:srgbClr val="00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A89FAE75-874D-4D00-9125-46F0AE47010D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302113" y="4293096"/>
            <a:ext cx="2489720" cy="927659"/>
          </a:xfrm>
          <a:prstGeom prst="line">
            <a:avLst/>
          </a:prstGeom>
          <a:ln>
            <a:solidFill>
              <a:srgbClr val="00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C47E9EBE-2EE6-423D-A032-803B17EA0DE0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315074" y="3766777"/>
            <a:ext cx="4358938" cy="1239699"/>
          </a:xfrm>
          <a:prstGeom prst="line">
            <a:avLst/>
          </a:prstGeom>
          <a:ln>
            <a:solidFill>
              <a:srgbClr val="60F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C0219BA8-A0FF-443C-9F80-DAA56A6748BC}"/>
              </a:ext>
            </a:extLst>
          </p:cNvPr>
          <p:cNvCxnSpPr>
            <a:cxnSpLocks/>
            <a:endCxn id="31" idx="2"/>
          </p:cNvCxnSpPr>
          <p:nvPr/>
        </p:nvCxnSpPr>
        <p:spPr>
          <a:xfrm flipH="1" flipV="1">
            <a:off x="4908306" y="2454499"/>
            <a:ext cx="682781" cy="940941"/>
          </a:xfrm>
          <a:prstGeom prst="line">
            <a:avLst/>
          </a:prstGeom>
          <a:ln>
            <a:solidFill>
              <a:srgbClr val="C00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6ADA7B03-7E62-4015-8929-7A7635FF36A5}"/>
              </a:ext>
            </a:extLst>
          </p:cNvPr>
          <p:cNvCxnSpPr>
            <a:cxnSpLocks/>
            <a:endCxn id="27" idx="2"/>
          </p:cNvCxnSpPr>
          <p:nvPr/>
        </p:nvCxnSpPr>
        <p:spPr>
          <a:xfrm flipH="1" flipV="1">
            <a:off x="3052088" y="2728937"/>
            <a:ext cx="1461950" cy="840425"/>
          </a:xfrm>
          <a:prstGeom prst="line">
            <a:avLst/>
          </a:prstGeom>
          <a:ln>
            <a:solidFill>
              <a:srgbClr val="FF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C06DB41C-A7D2-43FE-8021-06CB554445B7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6626273" y="1913625"/>
            <a:ext cx="824667" cy="308202"/>
          </a:xfrm>
          <a:prstGeom prst="line">
            <a:avLst/>
          </a:prstGeom>
          <a:ln>
            <a:solidFill>
              <a:srgbClr val="A0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E13D604F-52A7-45FD-9835-5A6CD5C9C7C7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8053764" y="3675141"/>
            <a:ext cx="542048" cy="10134"/>
          </a:xfrm>
          <a:prstGeom prst="line">
            <a:avLst/>
          </a:prstGeom>
          <a:ln>
            <a:solidFill>
              <a:srgbClr val="FFD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3B2593F-C114-4AE5-AFB6-8525CD11E61F}"/>
              </a:ext>
            </a:extLst>
          </p:cNvPr>
          <p:cNvSpPr txBox="1"/>
          <p:nvPr/>
        </p:nvSpPr>
        <p:spPr>
          <a:xfrm>
            <a:off x="720112" y="6597352"/>
            <a:ext cx="10177131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33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Fonte: Base de alunos de cursos de graduação matriculados na unidades ESPM-RJ – 1.195 alunos (Ref.: Set/2020)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3EEFBCCD-40F5-4438-BE21-081D25D35A3D}"/>
              </a:ext>
            </a:extLst>
          </p:cNvPr>
          <p:cNvSpPr/>
          <p:nvPr/>
        </p:nvSpPr>
        <p:spPr>
          <a:xfrm>
            <a:off x="78247" y="1424026"/>
            <a:ext cx="1889295" cy="15249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graphicFrame>
        <p:nvGraphicFramePr>
          <p:cNvPr id="35" name="Tabela 34">
            <a:extLst>
              <a:ext uri="{FF2B5EF4-FFF2-40B4-BE49-F238E27FC236}">
                <a16:creationId xmlns:a16="http://schemas.microsoft.com/office/drawing/2014/main" id="{789DC8A9-435D-451A-8F50-FC71AADD4BF9}"/>
              </a:ext>
            </a:extLst>
          </p:cNvPr>
          <p:cNvGraphicFramePr>
            <a:graphicFrameLocks noGrp="1"/>
          </p:cNvGraphicFramePr>
          <p:nvPr/>
        </p:nvGraphicFramePr>
        <p:xfrm>
          <a:off x="171694" y="1469485"/>
          <a:ext cx="1821229" cy="1432696"/>
        </p:xfrm>
        <a:graphic>
          <a:graphicData uri="http://schemas.openxmlformats.org/drawingml/2006/table">
            <a:tbl>
              <a:tblPr/>
              <a:tblGrid>
                <a:gridCol w="1219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265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Fora dos Bolsões</a:t>
                      </a:r>
                    </a:p>
                  </a:txBody>
                  <a:tcPr marL="1143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Pop17a20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313.983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Potencial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3.511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(%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 total)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  <a:alpha val="41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11%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  <a:alpha val="4117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Pot</a:t>
                      </a:r>
                      <a:r>
                        <a:rPr lang="pt-BR" sz="1100" b="0" i="0" u="none" strike="noStrike" baseline="0" dirty="0">
                          <a:solidFill>
                            <a:schemeClr val="tx1"/>
                          </a:solidFill>
                          <a:latin typeface="Tahoma"/>
                        </a:rPr>
                        <a:t> C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ursos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Pres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latin typeface="Tahoma"/>
                      </a:endParaRP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640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(%</a:t>
                      </a:r>
                      <a:r>
                        <a:rPr lang="pt-BR" sz="1100" b="0" i="0" u="none" strike="noStrike" kern="1200" dirty="0" err="1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PotCursosPres</a:t>
                      </a: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  <a:alpha val="3607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12,5%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  <a:alpha val="3607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Alunos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84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6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latin typeface="Tahoma"/>
                        </a:rPr>
                        <a:t>Penet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. ESPM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13%</a:t>
                      </a:r>
                    </a:p>
                  </a:txBody>
                  <a:tcPr marL="11268" marR="11268" marT="1126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6" name="Imagem 35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1C2C5D06-783C-4DD1-8809-5EF1813993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9" t="491" r="2485" b="11559"/>
          <a:stretch/>
        </p:blipFill>
        <p:spPr>
          <a:xfrm>
            <a:off x="815759" y="5002224"/>
            <a:ext cx="1469671" cy="159512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200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29">
            <a:extLst>
              <a:ext uri="{FF2B5EF4-FFF2-40B4-BE49-F238E27FC236}">
                <a16:creationId xmlns:a16="http://schemas.microsoft.com/office/drawing/2014/main" id="{DC1ADA6D-266F-443E-A451-6F64C31CDD03}"/>
              </a:ext>
            </a:extLst>
          </p:cNvPr>
          <p:cNvSpPr txBox="1"/>
          <p:nvPr/>
        </p:nvSpPr>
        <p:spPr>
          <a:xfrm>
            <a:off x="1004195" y="932723"/>
            <a:ext cx="10945216" cy="337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</a:pPr>
            <a:r>
              <a:rPr lang="pt-BR" sz="1333" b="1" dirty="0">
                <a:solidFill>
                  <a:srgbClr val="323232"/>
                </a:solidFill>
                <a:latin typeface="+mj-lt"/>
              </a:rPr>
              <a:t>Distribuição dos Potenciais:  Pós-Graduação e Graduação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A952D2E-61AE-4A27-A39D-3CA8B22E6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5" y="3899017"/>
            <a:ext cx="4961761" cy="1970513"/>
          </a:xfrm>
          <a:prstGeom prst="rect">
            <a:avLst/>
          </a:prstGeom>
        </p:spPr>
      </p:pic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82390B19-38D0-41F0-8A4A-23F1484C0C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07550" y="1122218"/>
          <a:ext cx="4961761" cy="4300252"/>
        </p:xfrm>
        <a:graphic>
          <a:graphicData uri="http://schemas.openxmlformats.org/drawingml/2006/table">
            <a:tbl>
              <a:tblPr/>
              <a:tblGrid>
                <a:gridCol w="2147031">
                  <a:extLst>
                    <a:ext uri="{9D8B030D-6E8A-4147-A177-3AD203B41FA5}">
                      <a16:colId xmlns:a16="http://schemas.microsoft.com/office/drawing/2014/main" val="892281450"/>
                    </a:ext>
                  </a:extLst>
                </a:gridCol>
                <a:gridCol w="1407365">
                  <a:extLst>
                    <a:ext uri="{9D8B030D-6E8A-4147-A177-3AD203B41FA5}">
                      <a16:colId xmlns:a16="http://schemas.microsoft.com/office/drawing/2014/main" val="1150372246"/>
                    </a:ext>
                  </a:extLst>
                </a:gridCol>
                <a:gridCol w="1407365">
                  <a:extLst>
                    <a:ext uri="{9D8B030D-6E8A-4147-A177-3AD203B41FA5}">
                      <a16:colId xmlns:a16="http://schemas.microsoft.com/office/drawing/2014/main" val="1495904533"/>
                    </a:ext>
                  </a:extLst>
                </a:gridCol>
              </a:tblGrid>
              <a:tr h="396228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11788" marR="11788" marT="11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Potencial ESPM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33780"/>
                  </a:ext>
                </a:extLst>
              </a:tr>
              <a:tr h="501113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Distribuição (%)</a:t>
                      </a:r>
                    </a:p>
                  </a:txBody>
                  <a:tcPr marL="11788" marR="11788" marT="11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Graduação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Pós Graduação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151202"/>
                  </a:ext>
                </a:extLst>
              </a:tr>
              <a:tr h="314653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ESPM 2021</a:t>
                      </a:r>
                    </a:p>
                  </a:txBody>
                  <a:tcPr marL="11788" marR="11788" marT="11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2021</a:t>
                      </a:r>
                    </a:p>
                  </a:txBody>
                  <a:tcPr marL="11788" marR="11788" marT="11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2021</a:t>
                      </a:r>
                    </a:p>
                  </a:txBody>
                  <a:tcPr marL="11788" marR="11788" marT="117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15770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Fora dos bolsões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52001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Recreio Band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267513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Barra Tijuca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13%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310421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Zona Sul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18083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Centro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43%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79279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GdeTijuca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56690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Campo Gde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15562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GdeJacarepaguá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8334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Cid.Universitária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023131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Galeão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071946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Itanhangá-S.Conrado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522216"/>
                  </a:ext>
                </a:extLst>
              </a:tr>
              <a:tr h="29134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Niterói</a:t>
                      </a:r>
                    </a:p>
                  </a:txBody>
                  <a:tcPr marL="106092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11%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4%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244008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Total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30.983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14.051</a:t>
                      </a:r>
                    </a:p>
                  </a:txBody>
                  <a:tcPr marL="11788" marR="11788" marT="1178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760193"/>
                  </a:ext>
                </a:extLst>
              </a:tr>
            </a:tbl>
          </a:graphicData>
        </a:graphic>
      </p:graphicFrame>
      <p:pic>
        <p:nvPicPr>
          <p:cNvPr id="18" name="Imagem 17" descr="Mapa&#10;&#10;Descrição gerada automaticamente">
            <a:extLst>
              <a:ext uri="{FF2B5EF4-FFF2-40B4-BE49-F238E27FC236}">
                <a16:creationId xmlns:a16="http://schemas.microsoft.com/office/drawing/2014/main" id="{43A55760-0EEA-42E1-B6EF-D841C54884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13118" r="532" b="31258"/>
          <a:stretch/>
        </p:blipFill>
        <p:spPr>
          <a:xfrm>
            <a:off x="843769" y="1549050"/>
            <a:ext cx="4987964" cy="199159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3D8B522-7D8F-4540-9010-F7CB056176CB}"/>
              </a:ext>
            </a:extLst>
          </p:cNvPr>
          <p:cNvSpPr txBox="1"/>
          <p:nvPr/>
        </p:nvSpPr>
        <p:spPr>
          <a:xfrm>
            <a:off x="1199456" y="1412776"/>
            <a:ext cx="21122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dirty="0">
                <a:latin typeface="+mj-lt"/>
              </a:rPr>
              <a:t>Graduação 2021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9642149-83BA-4D41-8261-2F0C8EB3D2FA}"/>
              </a:ext>
            </a:extLst>
          </p:cNvPr>
          <p:cNvSpPr txBox="1"/>
          <p:nvPr/>
        </p:nvSpPr>
        <p:spPr>
          <a:xfrm>
            <a:off x="1199456" y="3717032"/>
            <a:ext cx="211223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33" dirty="0">
                <a:latin typeface="+mj-lt"/>
              </a:rPr>
              <a:t>Pós Graduação 2021</a:t>
            </a:r>
          </a:p>
        </p:txBody>
      </p:sp>
      <p:sp>
        <p:nvSpPr>
          <p:cNvPr id="10" name="Título 2">
            <a:extLst>
              <a:ext uri="{FF2B5EF4-FFF2-40B4-BE49-F238E27FC236}">
                <a16:creationId xmlns:a16="http://schemas.microsoft.com/office/drawing/2014/main" id="{5360BB6A-9927-4AB9-9227-0A83600A343A}"/>
              </a:ext>
            </a:extLst>
          </p:cNvPr>
          <p:cNvSpPr txBox="1">
            <a:spLocks/>
          </p:cNvSpPr>
          <p:nvPr/>
        </p:nvSpPr>
        <p:spPr>
          <a:xfrm>
            <a:off x="285069" y="217593"/>
            <a:ext cx="5029166" cy="662549"/>
          </a:xfrm>
          <a:prstGeom prst="rect">
            <a:avLst/>
          </a:prstGeom>
          <a:solidFill>
            <a:srgbClr val="A41E34">
              <a:alpha val="72000"/>
            </a:srgbClr>
          </a:solidFill>
          <a:ln>
            <a:noFill/>
          </a:ln>
          <a:effectLst/>
          <a:ex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135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5pPr>
            <a:lvl6pPr marL="257175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6pPr>
            <a:lvl7pPr marL="514350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7pPr>
            <a:lvl8pPr marL="771525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8pPr>
            <a:lvl9pPr marL="1028700" algn="l" rtl="0" fontAlgn="base">
              <a:spcBef>
                <a:spcPct val="0"/>
              </a:spcBef>
              <a:spcAft>
                <a:spcPct val="0"/>
              </a:spcAft>
              <a:defRPr sz="2419">
                <a:solidFill>
                  <a:srgbClr val="323232"/>
                </a:solidFill>
                <a:latin typeface="Tahoma" pitchFamily="34" charset="0"/>
              </a:defRPr>
            </a:lvl9pPr>
          </a:lstStyle>
          <a:p>
            <a:r>
              <a:rPr lang="pt-BR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Potencial de Mercado Estimado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DB7CD3A-5C2E-4717-B632-9727BF9FE091}"/>
              </a:ext>
            </a:extLst>
          </p:cNvPr>
          <p:cNvSpPr/>
          <p:nvPr/>
        </p:nvSpPr>
        <p:spPr>
          <a:xfrm>
            <a:off x="9064925" y="784690"/>
            <a:ext cx="3186546" cy="875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2ABE0DA-BC67-400F-BE6E-F8078E1852BF}"/>
              </a:ext>
            </a:extLst>
          </p:cNvPr>
          <p:cNvSpPr/>
          <p:nvPr/>
        </p:nvSpPr>
        <p:spPr>
          <a:xfrm>
            <a:off x="10658198" y="1562197"/>
            <a:ext cx="1593273" cy="4025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6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14637</TotalTime>
  <Words>1417</Words>
  <Application>Microsoft Office PowerPoint</Application>
  <PresentationFormat>Widescreen</PresentationFormat>
  <Paragraphs>336</Paragraphs>
  <Slides>25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6" baseType="lpstr">
      <vt:lpstr>Tahoma</vt:lpstr>
      <vt:lpstr>Calibri</vt:lpstr>
      <vt:lpstr>Helvetica Neue</vt:lpstr>
      <vt:lpstr>Calibri Light</vt:lpstr>
      <vt:lpstr>Helvetica Neue Thin</vt:lpstr>
      <vt:lpstr>Avenir Next</vt:lpstr>
      <vt:lpstr>Wingdings</vt:lpstr>
      <vt:lpstr>Arial</vt:lpstr>
      <vt:lpstr>Helvetica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Caio Oliveira</dc:creator>
  <cp:lastModifiedBy>Jane de Freitas M. Mundel</cp:lastModifiedBy>
  <cp:revision>239</cp:revision>
  <dcterms:created xsi:type="dcterms:W3CDTF">2019-09-20T05:02:13Z</dcterms:created>
  <dcterms:modified xsi:type="dcterms:W3CDTF">2021-09-17T22:00:15Z</dcterms:modified>
</cp:coreProperties>
</file>